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73" r:id="rId2"/>
    <p:sldId id="257" r:id="rId3"/>
    <p:sldId id="274" r:id="rId4"/>
    <p:sldId id="265" r:id="rId5"/>
    <p:sldId id="262" r:id="rId6"/>
    <p:sldId id="266" r:id="rId7"/>
    <p:sldId id="268" r:id="rId8"/>
    <p:sldId id="281" r:id="rId9"/>
    <p:sldId id="283" r:id="rId10"/>
    <p:sldId id="284" r:id="rId11"/>
    <p:sldId id="291" r:id="rId12"/>
    <p:sldId id="285" r:id="rId13"/>
    <p:sldId id="286" r:id="rId14"/>
    <p:sldId id="287" r:id="rId15"/>
    <p:sldId id="282" r:id="rId16"/>
    <p:sldId id="269" r:id="rId17"/>
    <p:sldId id="288" r:id="rId18"/>
    <p:sldId id="289" r:id="rId19"/>
    <p:sldId id="290" r:id="rId20"/>
    <p:sldId id="275" r:id="rId21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D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00" autoAdjust="0"/>
    <p:restoredTop sz="54990" autoAdjust="0"/>
  </p:normalViewPr>
  <p:slideViewPr>
    <p:cSldViewPr snapToGrid="0">
      <p:cViewPr varScale="1">
        <p:scale>
          <a:sx n="49" d="100"/>
          <a:sy n="49" d="100"/>
        </p:scale>
        <p:origin x="1842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259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38F3A2-866E-4CD8-A1D2-FC937BF6BF11}" type="datetimeFigureOut">
              <a:rPr lang="de-DE" smtClean="0"/>
              <a:t>09.07.2018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CFED33-120D-42A6-97B0-F9FA9E4A5DD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605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cratch-wiki.info/wiki/How_to_Connect_to_the_Physical_World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snap.berkeley.edu/snapsource/help/SnapManual.pdf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ED33-120D-42A6-97B0-F9FA9E4A5DDB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3551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de-DE" dirty="0"/>
              <a:t>Fachlehrplan modular aufgebaut: </a:t>
            </a:r>
            <a:r>
              <a:rPr lang="de-DE" b="1" dirty="0" err="1"/>
              <a:t>AnfangsUR</a:t>
            </a:r>
            <a:r>
              <a:rPr lang="de-DE" dirty="0"/>
              <a:t> bestehend aus acht Modulen verpflichtend (Reihenfolge egal)</a:t>
            </a:r>
          </a:p>
          <a:p>
            <a:pPr marL="171450" indent="-171450">
              <a:buFontTx/>
              <a:buChar char="-"/>
            </a:pPr>
            <a:r>
              <a:rPr lang="de-DE" dirty="0"/>
              <a:t>flexibilisierte Stundentafel: Schule muss selbst entscheiden, wann der Unterricht im Fach Informationstechnologie beginnen soll und wie viele Module in jeder Jahrgangsstufe angeboten werden</a:t>
            </a:r>
          </a:p>
          <a:p>
            <a:pPr marL="171450" indent="-171450">
              <a:buFontTx/>
              <a:buChar char="-"/>
            </a:pPr>
            <a:r>
              <a:rPr lang="de-DE" dirty="0"/>
              <a:t>Im </a:t>
            </a:r>
            <a:r>
              <a:rPr lang="de-DE" b="1" dirty="0" err="1"/>
              <a:t>AufbauUR</a:t>
            </a:r>
            <a:r>
              <a:rPr lang="de-DE" dirty="0"/>
              <a:t> gibt es das oben vorgestellte Modul zur Algorithmik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ED33-120D-42A6-97B0-F9FA9E4A5DDB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1736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 err="1">
                <a:solidFill>
                  <a:srgbClr val="FF0000"/>
                </a:solidFill>
              </a:rPr>
              <a:t>Scratch</a:t>
            </a:r>
            <a:r>
              <a:rPr lang="de-DE" b="1" dirty="0">
                <a:solidFill>
                  <a:srgbClr val="FF0000"/>
                </a:solidFill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Bei Bedarf kurze Einführung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Beispielaufgaben vorstellen</a:t>
            </a:r>
          </a:p>
          <a:p>
            <a:endParaRPr lang="de-DE" b="1" dirty="0"/>
          </a:p>
          <a:p>
            <a:r>
              <a:rPr lang="de-DE" b="1" dirty="0"/>
              <a:t>Remixen: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Motto „</a:t>
            </a:r>
            <a:r>
              <a:rPr lang="de-DE" dirty="0" err="1"/>
              <a:t>Imagine</a:t>
            </a:r>
            <a:r>
              <a:rPr lang="de-DE" dirty="0"/>
              <a:t>, </a:t>
            </a:r>
            <a:r>
              <a:rPr lang="de-DE" dirty="0" err="1"/>
              <a:t>programm</a:t>
            </a:r>
            <a:r>
              <a:rPr lang="de-DE" dirty="0"/>
              <a:t>, </a:t>
            </a:r>
            <a:r>
              <a:rPr lang="de-DE" dirty="0" err="1"/>
              <a:t>share</a:t>
            </a:r>
            <a:r>
              <a:rPr lang="de-DE" dirty="0"/>
              <a:t>“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„YouTube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interactive</a:t>
            </a:r>
            <a:r>
              <a:rPr lang="de-DE" dirty="0"/>
              <a:t> </a:t>
            </a:r>
            <a:r>
              <a:rPr lang="de-DE" dirty="0" err="1"/>
              <a:t>media</a:t>
            </a:r>
            <a:r>
              <a:rPr lang="de-DE" dirty="0"/>
              <a:t>“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Entwickler lassen ihre Projekte bewerten </a:t>
            </a:r>
            <a:r>
              <a:rPr lang="de-DE" dirty="0">
                <a:sym typeface="Wingdings" panose="05000000000000000000" pitchFamily="2" charset="2"/>
              </a:rPr>
              <a:t> Programmieren wird zur </a:t>
            </a:r>
            <a:r>
              <a:rPr lang="de-DE" dirty="0" err="1">
                <a:sym typeface="Wingdings" panose="05000000000000000000" pitchFamily="2" charset="2"/>
              </a:rPr>
              <a:t>social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acitivity</a:t>
            </a:r>
            <a:endParaRPr lang="de-DE" dirty="0">
              <a:sym typeface="Wingdings" panose="05000000000000000000" pitchFamily="2" charset="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>
                <a:sym typeface="Wingdings" panose="05000000000000000000" pitchFamily="2" charset="2"/>
              </a:rPr>
              <a:t>Hochgeladene </a:t>
            </a:r>
            <a:r>
              <a:rPr lang="de-DE" dirty="0" err="1">
                <a:sym typeface="Wingdings" panose="05000000000000000000" pitchFamily="2" charset="2"/>
              </a:rPr>
              <a:t>Projete</a:t>
            </a:r>
            <a:r>
              <a:rPr lang="de-DE" dirty="0">
                <a:sym typeface="Wingdings" panose="05000000000000000000" pitchFamily="2" charset="2"/>
              </a:rPr>
              <a:t> können weiterentwickelt werden (Remixen), ein Link zum Vorgängerprojekt wird eingebaut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>
                <a:sym typeface="Wingdings" panose="05000000000000000000" pitchFamily="2" charset="2"/>
              </a:rPr>
              <a:t>Weiterhin: auf der Startseite werden die in jüngerer Zeit am häufigsten </a:t>
            </a:r>
            <a:r>
              <a:rPr lang="de-DE" dirty="0" err="1">
                <a:sym typeface="Wingdings" panose="05000000000000000000" pitchFamily="2" charset="2"/>
              </a:rPr>
              <a:t>remixten</a:t>
            </a:r>
            <a:r>
              <a:rPr lang="de-DE" dirty="0">
                <a:sym typeface="Wingdings" panose="05000000000000000000" pitchFamily="2" charset="2"/>
              </a:rPr>
              <a:t> Projekte angezeigt; weiterer Ansporn!</a:t>
            </a:r>
          </a:p>
          <a:p>
            <a:r>
              <a:rPr lang="de-DE" b="1" dirty="0">
                <a:sym typeface="Wingdings" panose="05000000000000000000" pitchFamily="2" charset="2"/>
              </a:rPr>
              <a:t>Community: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>
                <a:sym typeface="Wingdings" panose="05000000000000000000" pitchFamily="2" charset="2"/>
              </a:rPr>
              <a:t>Großes Forum zum Fragenstellen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>
                <a:sym typeface="Wingdings" panose="05000000000000000000" pitchFamily="2" charset="2"/>
              </a:rPr>
              <a:t>Englisch (für Jüngere hinderlich, für ältere fächerübergreifend)</a:t>
            </a:r>
            <a:endParaRPr lang="de-DE" dirty="0"/>
          </a:p>
          <a:p>
            <a:endParaRPr lang="de-DE" dirty="0"/>
          </a:p>
          <a:p>
            <a:endParaRPr lang="de-DE" dirty="0"/>
          </a:p>
          <a:p>
            <a:r>
              <a:rPr lang="de-DE" b="1" dirty="0"/>
              <a:t>Snap: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Bei Bedarf kurze Einführung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Beispielaufgaben vorstellen</a:t>
            </a:r>
          </a:p>
          <a:p>
            <a:endParaRPr lang="de-DE" b="1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de-DE" dirty="0"/>
              <a:t>Speichern im Browser: Datei kann nur vom selben Rechner und </a:t>
            </a:r>
            <a:r>
              <a:rPr lang="de-DE" dirty="0" err="1"/>
              <a:t>selbem</a:t>
            </a:r>
            <a:r>
              <a:rPr lang="de-DE" dirty="0"/>
              <a:t> Browser gelesen werden – Schutz gegen eventuelle Malware in den Dateien</a:t>
            </a:r>
            <a:br>
              <a:rPr lang="de-DE" dirty="0"/>
            </a:br>
            <a:r>
              <a:rPr lang="de-DE" dirty="0"/>
              <a:t>(nur wenige Projekte so speicherbar, </a:t>
            </a:r>
            <a:r>
              <a:rPr lang="de-DE" dirty="0" err="1"/>
              <a:t>cookies</a:t>
            </a:r>
            <a:r>
              <a:rPr lang="de-DE" dirty="0"/>
              <a:t> müssen erlaubt sein)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de-DE" dirty="0"/>
              <a:t>Insofern eher wenig nützlich, lieber als „normale“ XML-Datei exportieren!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de-DE" dirty="0"/>
              <a:t>Oder Snap-Account anlegen und in der Snap-Cloud speichern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de-DE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de-DE" dirty="0"/>
              <a:t>Auf dem Smartphone:</a:t>
            </a:r>
            <a:r>
              <a:rPr lang="de-DE" baseline="0" dirty="0"/>
              <a:t> Ausführbar auf IOS und Android, da nicht Flash- und nicht Java-basiert, sondern Java-Script basiert)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de-DE" baseline="0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de-DE" baseline="0" dirty="0"/>
          </a:p>
          <a:p>
            <a:pPr marL="0" lvl="0" indent="0">
              <a:buFont typeface="Arial" panose="020B0604020202020204" pitchFamily="34" charset="0"/>
              <a:buNone/>
            </a:pPr>
            <a:r>
              <a:rPr lang="de-DE" baseline="0" dirty="0"/>
              <a:t>SCRATCH-Schnittstellen: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dirty="0" err="1"/>
              <a:t>Pico</a:t>
            </a:r>
            <a:r>
              <a:rPr lang="de-DE" dirty="0"/>
              <a:t> Board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dirty="0"/>
              <a:t>LEGO </a:t>
            </a:r>
            <a:r>
              <a:rPr lang="de-DE" dirty="0" err="1"/>
              <a:t>WeDo</a:t>
            </a:r>
            <a:r>
              <a:rPr lang="de-DE" dirty="0"/>
              <a:t> </a:t>
            </a:r>
            <a:r>
              <a:rPr lang="de-DE" dirty="0" err="1"/>
              <a:t>Construction</a:t>
            </a:r>
            <a:r>
              <a:rPr lang="de-DE" dirty="0"/>
              <a:t> Kit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dirty="0" err="1"/>
              <a:t>GoPiGo</a:t>
            </a:r>
            <a:r>
              <a:rPr lang="de-DE" dirty="0"/>
              <a:t> </a:t>
            </a:r>
            <a:r>
              <a:rPr lang="de-DE" dirty="0" err="1"/>
              <a:t>robot</a:t>
            </a:r>
            <a:br>
              <a:rPr lang="de-DE" dirty="0"/>
            </a:br>
            <a:r>
              <a:rPr lang="de-DE" dirty="0"/>
              <a:t>(</a:t>
            </a:r>
            <a:r>
              <a:rPr lang="de-DE" dirty="0" err="1"/>
              <a:t>built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Raspberry</a:t>
            </a:r>
            <a:r>
              <a:rPr lang="de-DE" dirty="0"/>
              <a:t> Pi. The </a:t>
            </a:r>
            <a:r>
              <a:rPr lang="de-DE" dirty="0" err="1"/>
              <a:t>GoPiGo</a:t>
            </a:r>
            <a:r>
              <a:rPr lang="de-DE" dirty="0"/>
              <a:t> </a:t>
            </a:r>
            <a:r>
              <a:rPr lang="de-DE" dirty="0" err="1"/>
              <a:t>can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programmed</a:t>
            </a:r>
            <a:r>
              <a:rPr lang="de-DE" dirty="0"/>
              <a:t> </a:t>
            </a:r>
            <a:r>
              <a:rPr lang="de-DE" dirty="0" err="1"/>
              <a:t>using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native </a:t>
            </a:r>
            <a:r>
              <a:rPr lang="de-DE" dirty="0" err="1"/>
              <a:t>Scratch</a:t>
            </a:r>
            <a:r>
              <a:rPr lang="de-DE" dirty="0"/>
              <a:t> </a:t>
            </a:r>
            <a:r>
              <a:rPr lang="de-DE" dirty="0" err="1"/>
              <a:t>installed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Raspberry</a:t>
            </a:r>
            <a:r>
              <a:rPr lang="de-DE" dirty="0"/>
              <a:t> Pi)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dirty="0" err="1"/>
              <a:t>GrovePi</a:t>
            </a:r>
            <a:br>
              <a:rPr lang="de-DE" dirty="0"/>
            </a:br>
            <a:r>
              <a:rPr lang="de-DE" dirty="0"/>
              <a:t>(</a:t>
            </a:r>
            <a:r>
              <a:rPr lang="de-DE" dirty="0" err="1"/>
              <a:t>IoT</a:t>
            </a:r>
            <a:r>
              <a:rPr lang="de-DE" dirty="0"/>
              <a:t> </a:t>
            </a:r>
            <a:r>
              <a:rPr lang="de-DE" dirty="0" err="1"/>
              <a:t>device</a:t>
            </a:r>
            <a:r>
              <a:rPr lang="de-DE" dirty="0"/>
              <a:t> </a:t>
            </a:r>
            <a:r>
              <a:rPr lang="de-DE" dirty="0" err="1"/>
              <a:t>built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Raspberry</a:t>
            </a:r>
            <a:r>
              <a:rPr lang="de-DE" dirty="0"/>
              <a:t> Pi)</a:t>
            </a:r>
            <a:br>
              <a:rPr lang="de-DE" dirty="0"/>
            </a:br>
            <a:r>
              <a:rPr lang="de-DE" sz="300" u="sng" dirty="0">
                <a:hlinkClick r:id="rId3"/>
              </a:rPr>
              <a:t>https://en.scratch-wiki.info/wiki/How_to_Connect_to_the_Physical_World</a:t>
            </a:r>
            <a:endParaRPr lang="de-DE" sz="300" u="sng" dirty="0"/>
          </a:p>
          <a:p>
            <a:pPr marL="0" indent="0">
              <a:buFont typeface="Courier New" panose="02070309020205020404" pitchFamily="49" charset="0"/>
              <a:buNone/>
            </a:pPr>
            <a:endParaRPr lang="de-DE" sz="300" u="sng" dirty="0"/>
          </a:p>
          <a:p>
            <a:pPr marL="0" indent="0">
              <a:buFont typeface="Courier New" panose="02070309020205020404" pitchFamily="49" charset="0"/>
              <a:buNone/>
            </a:pPr>
            <a:r>
              <a:rPr lang="de-DE" sz="300" u="sng" dirty="0"/>
              <a:t>SNAP-Schnittstellen: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de-DE" b="1" dirty="0" err="1"/>
              <a:t>Arduino</a:t>
            </a:r>
            <a:r>
              <a:rPr lang="de-DE" b="1" dirty="0"/>
              <a:t> </a:t>
            </a:r>
            <a:r>
              <a:rPr lang="de-DE" b="1" dirty="0" err="1"/>
              <a:t>microcomputer</a:t>
            </a:r>
            <a:endParaRPr lang="de-DE" b="1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de-DE" b="1" dirty="0"/>
              <a:t>Lego </a:t>
            </a:r>
            <a:r>
              <a:rPr lang="de-DE" b="1" dirty="0" err="1"/>
              <a:t>Mindstorms</a:t>
            </a:r>
            <a:r>
              <a:rPr lang="de-DE" b="1" dirty="0"/>
              <a:t> NXT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de-DE" dirty="0" err="1"/>
              <a:t>Finch</a:t>
            </a:r>
            <a:r>
              <a:rPr lang="de-DE" dirty="0"/>
              <a:t> Robot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de-DE" dirty="0" err="1"/>
              <a:t>Hummingbird</a:t>
            </a:r>
            <a:r>
              <a:rPr lang="de-DE" dirty="0"/>
              <a:t> </a:t>
            </a:r>
            <a:r>
              <a:rPr lang="de-DE" dirty="0" err="1"/>
              <a:t>Robotics</a:t>
            </a:r>
            <a:r>
              <a:rPr lang="de-DE" dirty="0"/>
              <a:t> Kit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de-DE" dirty="0" err="1"/>
              <a:t>Parallax</a:t>
            </a:r>
            <a:r>
              <a:rPr lang="de-DE" dirty="0"/>
              <a:t> S2 </a:t>
            </a:r>
            <a:r>
              <a:rPr lang="de-DE" dirty="0" err="1"/>
              <a:t>robots</a:t>
            </a:r>
            <a:endParaRPr lang="de-DE" dirty="0"/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de-DE" dirty="0"/>
              <a:t>Nintendo </a:t>
            </a:r>
            <a:r>
              <a:rPr lang="de-DE" dirty="0" err="1"/>
              <a:t>Wiimote</a:t>
            </a:r>
            <a:endParaRPr lang="de-DE" dirty="0"/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de-DE" dirty="0" err="1"/>
              <a:t>Leap</a:t>
            </a:r>
            <a:r>
              <a:rPr lang="de-DE" dirty="0"/>
              <a:t> Motion </a:t>
            </a:r>
            <a:r>
              <a:rPr lang="de-DE" dirty="0" err="1"/>
              <a:t>sensors</a:t>
            </a:r>
            <a:br>
              <a:rPr lang="de-DE" dirty="0"/>
            </a:br>
            <a:r>
              <a:rPr lang="de-DE" sz="300" u="sng" dirty="0">
                <a:hlinkClick r:id="rId4"/>
              </a:rPr>
              <a:t>https://snap.berkeley.edu/snapsource/help/SnapManual.pdf</a:t>
            </a:r>
            <a:r>
              <a:rPr lang="de-DE" sz="300" dirty="0"/>
              <a:t> (s. S. 65)</a:t>
            </a:r>
          </a:p>
          <a:p>
            <a:pPr marL="0" indent="0">
              <a:buFont typeface="Courier New" panose="02070309020205020404" pitchFamily="49" charset="0"/>
              <a:buNone/>
            </a:pPr>
            <a:endParaRPr lang="de-DE" dirty="0"/>
          </a:p>
          <a:p>
            <a:pPr marL="0" lvl="0" indent="0">
              <a:buFont typeface="Arial" panose="020B0604020202020204" pitchFamily="34" charset="0"/>
              <a:buNone/>
            </a:pPr>
            <a:endParaRPr lang="de-DE" baseline="0" dirty="0"/>
          </a:p>
          <a:p>
            <a:pPr marL="0" lvl="0" indent="0">
              <a:buFont typeface="Arial" panose="020B0604020202020204" pitchFamily="34" charset="0"/>
              <a:buNone/>
            </a:pPr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ED33-120D-42A6-97B0-F9FA9E4A5DDB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4433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Beide Stapel</a:t>
            </a:r>
            <a:r>
              <a:rPr lang="de-DE" baseline="0" dirty="0"/>
              <a:t> bewirken das Gleiche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aseline="0" dirty="0"/>
              <a:t>Dann größeres Beispiel mit rekursivem Zeichnen zeigen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ED33-120D-42A6-97B0-F9FA9E4A5DDB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7075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ED33-120D-42A6-97B0-F9FA9E4A5DDB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2728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Blocksprache: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Motivation u. U. höher (wichtiger Punkt für den </a:t>
            </a:r>
            <a:r>
              <a:rPr lang="de-DE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AnfangsUR</a:t>
            </a:r>
            <a: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b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(Bleibt im Rahmen von 10-13 UR-Stunden aber wohl hauptsächlich eine Frage der Anmoderation)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eher offene Projekte („zeichne Blume“ </a:t>
            </a:r>
            <a: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lang="de-DE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bei jedem anders)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quasi ein ausführbares Flussdiagramm</a:t>
            </a:r>
            <a:b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(Entwicklung moderner Programmiersprachen (auf Touch-Geräten) geht wohl auch in Richtung grafischer Programmierung, Code wird zusammengeklickt)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ED33-120D-42A6-97B0-F9FA9E4A5DDB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51398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/>
              <a:t>„beliebiges“ </a:t>
            </a:r>
            <a:r>
              <a:rPr lang="de-DE" dirty="0" err="1"/>
              <a:t>Pong</a:t>
            </a:r>
            <a:r>
              <a:rPr lang="de-DE" dirty="0"/>
              <a:t> Video</a:t>
            </a:r>
            <a:r>
              <a:rPr lang="de-DE" baseline="0" dirty="0"/>
              <a:t> zeigen </a:t>
            </a:r>
            <a:r>
              <a:rPr lang="de-DE" dirty="0"/>
              <a:t>(ab 9:30)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/>
              <a:t>Code betrachten lassen – warum ungeeignet für</a:t>
            </a:r>
            <a:r>
              <a:rPr lang="de-DE" baseline="0" dirty="0"/>
              <a:t> die 7. Klasse?</a:t>
            </a:r>
            <a:br>
              <a:rPr lang="de-DE" baseline="0" dirty="0"/>
            </a:br>
            <a:r>
              <a:rPr lang="de-DE" baseline="0" dirty="0">
                <a:sym typeface="Wingdings" panose="05000000000000000000" pitchFamily="2" charset="2"/>
              </a:rPr>
              <a:t> sende „ende“ an alle</a:t>
            </a:r>
            <a:endParaRPr lang="de-DE" dirty="0"/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/>
              <a:t>Nochmal die beiden Blöcke betrachten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/>
              <a:t>Das</a:t>
            </a:r>
            <a:r>
              <a:rPr lang="de-DE" baseline="0" dirty="0"/>
              <a:t> Konzept ist fest integriert – </a:t>
            </a:r>
            <a:r>
              <a:rPr lang="de-DE" dirty="0"/>
              <a:t>Problem zusätzlicher Features von Blocksprachen!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ED33-120D-42A6-97B0-F9FA9E4A5DDB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7039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D3A53-EBD9-48AF-8F84-5BD232B436E8}" type="datetime1">
              <a:rPr lang="de-DE" smtClean="0"/>
              <a:t>09.07.2018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56186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A0D4B-2E34-427C-941B-962B7D0522BC}" type="datetime1">
              <a:rPr lang="de-DE" smtClean="0"/>
              <a:t>09.07.2018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95715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73C8-1DB8-4048-A37E-D5CF0B8B16BB}" type="datetime1">
              <a:rPr lang="de-DE" smtClean="0"/>
              <a:t>09.07.2018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6567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1B4B2-312D-4109-A9C1-784C06710CFF}" type="datetime1">
              <a:rPr lang="de-DE" smtClean="0"/>
              <a:t>09.07.2018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3842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F077-6C5B-4009-A32B-E414740AF6B7}" type="datetime1">
              <a:rPr lang="de-DE" smtClean="0"/>
              <a:t>09.07.2018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9819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58387-2302-476E-943E-1DD8CD673155}" type="datetime1">
              <a:rPr lang="de-DE" smtClean="0"/>
              <a:t>09.07.2018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2322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F662B-A8F1-4F10-A992-14B67E934AA2}" type="datetime1">
              <a:rPr lang="de-DE" smtClean="0"/>
              <a:t>09.07.2018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6153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B0E6C-069C-4E6E-B295-9E6743069C7A}" type="datetime1">
              <a:rPr lang="de-DE" smtClean="0"/>
              <a:t>09.07.2018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6108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28F99-A8FE-48D4-AA49-F912A0F4B981}" type="datetime1">
              <a:rPr lang="de-DE" smtClean="0"/>
              <a:t>09.07.2018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4501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8AC7C-672D-45CB-B8FB-574DBFCC92DE}" type="datetime1">
              <a:rPr lang="de-DE" smtClean="0"/>
              <a:t>09.07.2018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4158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E1287-D6C2-46A7-A0B5-7C5E2DBE7F62}" type="datetime1">
              <a:rPr lang="de-DE" smtClean="0"/>
              <a:t>09.07.2018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5877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F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A3065-77D0-48F7-A86C-75EFACA077DB}" type="datetime1">
              <a:rPr lang="de-DE" smtClean="0"/>
              <a:t>09.07.2018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/>
              <a:t>LMU TdI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2918F-B5F4-4C64-896C-68DCA1BA52E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5708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snap.berkeley.edu/snapsource/snap.html#present:Username=w3rk&amp;ProjectName=Script2Code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nap.berkeley.edu/snapsource/snap.html#present:Username=w3rk&amp;ProjectName=JSFunction%20recursive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de.org/" TargetMode="External"/><Relationship Id="rId2" Type="http://schemas.openxmlformats.org/officeDocument/2006/relationships/hyperlink" Target="https://lab.open-roberta.org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lab.open-roberta.org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appinventor.mit.edu/explore/front.html" TargetMode="External"/><Relationship Id="rId4" Type="http://schemas.openxmlformats.org/officeDocument/2006/relationships/hyperlink" Target="http://www.code.org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informatikschulbuch.de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scratch.mit.edu/projects/235245558/" TargetMode="External"/><Relationship Id="rId3" Type="http://schemas.openxmlformats.org/officeDocument/2006/relationships/hyperlink" Target="https://www.youtube.com/watch?v=yu9v78BP6mw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cratch-dach.info/wiki/Scratch#Werte_und_Variablen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1" y="1196703"/>
            <a:ext cx="9143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70C0"/>
                </a:solidFill>
              </a:rPr>
              <a:t>Robot Karol 3.0, Scratch und Co. </a:t>
            </a:r>
            <a:endParaRPr lang="de-DE" sz="4000" dirty="0">
              <a:solidFill>
                <a:srgbClr val="0070C0"/>
              </a:solidFill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0" y="223442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400" dirty="0">
                <a:solidFill>
                  <a:srgbClr val="FF0000"/>
                </a:solidFill>
              </a:rPr>
              <a:t>Alternative didaktische Zugänge zur Algorithmik</a:t>
            </a:r>
          </a:p>
        </p:txBody>
      </p:sp>
      <p:sp>
        <p:nvSpPr>
          <p:cNvPr id="6" name="Rechteck 5"/>
          <p:cNvSpPr/>
          <p:nvPr/>
        </p:nvSpPr>
        <p:spPr>
          <a:xfrm>
            <a:off x="0" y="3456997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dirty="0"/>
              <a:t>Johannes Neumeyer, Korbinian-Aigner-Gymnasium Erding</a:t>
            </a:r>
          </a:p>
          <a:p>
            <a:pPr algn="ctr"/>
            <a:r>
              <a:rPr lang="de-DE" dirty="0"/>
              <a:t>Klaus Reinold, Rupprecht-Gymnasium München</a:t>
            </a: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z="1800" dirty="0">
                <a:solidFill>
                  <a:srgbClr val="FF0000"/>
                </a:solidFill>
              </a:rPr>
              <a:t>LMU</a:t>
            </a:r>
            <a:r>
              <a:rPr lang="de-DE" sz="1800" dirty="0"/>
              <a:t> </a:t>
            </a:r>
            <a:r>
              <a:rPr lang="de-DE" sz="18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TdI</a:t>
            </a:r>
            <a:r>
              <a:rPr lang="de-DE" sz="1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2018</a:t>
            </a:r>
          </a:p>
        </p:txBody>
      </p:sp>
    </p:spTree>
    <p:extLst>
      <p:ext uri="{BB962C8B-B14F-4D97-AF65-F5344CB8AC3E}">
        <p14:creationId xmlns:p14="http://schemas.microsoft.com/office/powerpoint/2010/main" val="2581752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Ziel des Workshops</a:t>
            </a:r>
          </a:p>
          <a:p>
            <a:endParaRPr lang="de-DE" sz="4000" b="1" dirty="0">
              <a:solidFill>
                <a:srgbClr val="0070C0"/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9F2DFB1-C7FE-475C-A975-81D6A2122EDA}"/>
              </a:ext>
            </a:extLst>
          </p:cNvPr>
          <p:cNvSpPr txBox="1"/>
          <p:nvPr/>
        </p:nvSpPr>
        <p:spPr>
          <a:xfrm>
            <a:off x="1712068" y="1673157"/>
            <a:ext cx="6160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Aus Urheberrechtsgründen können hier Bilder aus dem Vortrag </a:t>
            </a:r>
          </a:p>
          <a:p>
            <a:r>
              <a:rPr lang="de-DE" dirty="0"/>
              <a:t>nicht veröffentlicht werden!</a:t>
            </a:r>
          </a:p>
        </p:txBody>
      </p:sp>
    </p:spTree>
    <p:extLst>
      <p:ext uri="{BB962C8B-B14F-4D97-AF65-F5344CB8AC3E}">
        <p14:creationId xmlns:p14="http://schemas.microsoft.com/office/powerpoint/2010/main" val="2381048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3" name="Rechteck 2"/>
          <p:cNvSpPr/>
          <p:nvPr/>
        </p:nvSpPr>
        <p:spPr>
          <a:xfrm>
            <a:off x="0" y="0"/>
            <a:ext cx="9144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Neuerungen im Lehrplan Plus</a:t>
            </a:r>
          </a:p>
          <a:p>
            <a:pPr algn="ctr"/>
            <a:endParaRPr lang="de-DE" sz="4000" dirty="0">
              <a:solidFill>
                <a:srgbClr val="0070C0"/>
              </a:solidFill>
            </a:endParaRPr>
          </a:p>
          <a:p>
            <a:pPr marL="685800" indent="-685800">
              <a:buFont typeface="+mj-lt"/>
              <a:buAutoNum type="arabicPeriod"/>
            </a:pPr>
            <a:r>
              <a:rPr lang="de-DE" sz="3000" dirty="0"/>
              <a:t>Realschule</a:t>
            </a:r>
            <a:br>
              <a:rPr lang="de-DE" sz="3000" dirty="0"/>
            </a:br>
            <a:r>
              <a:rPr lang="de-DE" sz="3000" dirty="0"/>
              <a:t>(Informationstechnologie)</a:t>
            </a:r>
          </a:p>
          <a:p>
            <a:pPr marL="685800" indent="-685800">
              <a:buFont typeface="+mj-lt"/>
              <a:buAutoNum type="arabicPeriod"/>
            </a:pPr>
            <a:endParaRPr lang="de-DE" sz="3000" dirty="0"/>
          </a:p>
          <a:p>
            <a:pPr marL="685800" indent="-685800">
              <a:buFont typeface="+mj-lt"/>
              <a:buAutoNum type="arabicPeriod"/>
            </a:pPr>
            <a:r>
              <a:rPr lang="de-DE" sz="3000" dirty="0"/>
              <a:t>Gymnasium</a:t>
            </a:r>
            <a:br>
              <a:rPr lang="de-DE" sz="3000" dirty="0"/>
            </a:br>
            <a:r>
              <a:rPr lang="de-DE" sz="3000" dirty="0"/>
              <a:t>(Natur und Technik)</a:t>
            </a:r>
          </a:p>
          <a:p>
            <a:pPr algn="ctr"/>
            <a:endParaRPr lang="de-DE" sz="4000" dirty="0">
              <a:solidFill>
                <a:srgbClr val="0070C0"/>
              </a:solidFill>
            </a:endParaRPr>
          </a:p>
          <a:p>
            <a:pPr algn="ctr"/>
            <a:endParaRPr lang="de-DE" sz="4000" dirty="0">
              <a:solidFill>
                <a:srgbClr val="0070C0"/>
              </a:solidFill>
            </a:endParaRPr>
          </a:p>
          <a:p>
            <a:pPr algn="ctr"/>
            <a:endParaRPr lang="de-DE" sz="4000" dirty="0">
              <a:solidFill>
                <a:srgbClr val="0070C0"/>
              </a:solidFill>
            </a:endParaRPr>
          </a:p>
          <a:p>
            <a:endParaRPr lang="de-DE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36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" y="520700"/>
            <a:ext cx="8366125" cy="2623500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2262" y="33667"/>
            <a:ext cx="5181599" cy="6824333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  <p:sp>
        <p:nvSpPr>
          <p:cNvPr id="4" name="Ellipse 3"/>
          <p:cNvSpPr/>
          <p:nvPr/>
        </p:nvSpPr>
        <p:spPr>
          <a:xfrm>
            <a:off x="7409657" y="428170"/>
            <a:ext cx="1358900" cy="469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Ellipse 4"/>
          <p:cNvSpPr/>
          <p:nvPr/>
        </p:nvSpPr>
        <p:spPr>
          <a:xfrm>
            <a:off x="5232400" y="612320"/>
            <a:ext cx="1358900" cy="469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</p:spTree>
    <p:extLst>
      <p:ext uri="{BB962C8B-B14F-4D97-AF65-F5344CB8AC3E}">
        <p14:creationId xmlns:p14="http://schemas.microsoft.com/office/powerpoint/2010/main" val="1517777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2" y="1550290"/>
            <a:ext cx="6599236" cy="2684295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2" y="4323649"/>
            <a:ext cx="6743700" cy="2526615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4" name="Ellipse 3"/>
          <p:cNvSpPr/>
          <p:nvPr/>
        </p:nvSpPr>
        <p:spPr>
          <a:xfrm>
            <a:off x="5384800" y="3721723"/>
            <a:ext cx="1358900" cy="469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2" y="24078"/>
            <a:ext cx="6972300" cy="1437148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5" name="Ellipse 4"/>
          <p:cNvSpPr/>
          <p:nvPr/>
        </p:nvSpPr>
        <p:spPr>
          <a:xfrm>
            <a:off x="5613400" y="974270"/>
            <a:ext cx="1358900" cy="469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Ellipse 10"/>
          <p:cNvSpPr/>
          <p:nvPr/>
        </p:nvSpPr>
        <p:spPr>
          <a:xfrm>
            <a:off x="5240337" y="5936118"/>
            <a:ext cx="1358900" cy="469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Ellipse 5"/>
          <p:cNvSpPr/>
          <p:nvPr/>
        </p:nvSpPr>
        <p:spPr>
          <a:xfrm>
            <a:off x="5184774" y="285066"/>
            <a:ext cx="1358900" cy="46990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Ellipse 11"/>
          <p:cNvSpPr/>
          <p:nvPr/>
        </p:nvSpPr>
        <p:spPr>
          <a:xfrm>
            <a:off x="4254500" y="1980867"/>
            <a:ext cx="1816100" cy="1051652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Ellipse 12"/>
          <p:cNvSpPr/>
          <p:nvPr/>
        </p:nvSpPr>
        <p:spPr>
          <a:xfrm>
            <a:off x="3803650" y="4971770"/>
            <a:ext cx="1358900" cy="46990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/>
          <p:cNvSpPr/>
          <p:nvPr/>
        </p:nvSpPr>
        <p:spPr>
          <a:xfrm>
            <a:off x="1158874" y="6413787"/>
            <a:ext cx="1358900" cy="469900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extfeld 14"/>
          <p:cNvSpPr txBox="1"/>
          <p:nvPr/>
        </p:nvSpPr>
        <p:spPr>
          <a:xfrm>
            <a:off x="7340600" y="143273"/>
            <a:ext cx="157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200" b="1" dirty="0">
                <a:solidFill>
                  <a:srgbClr val="0070C0"/>
                </a:solidFill>
              </a:rPr>
              <a:t>Aktueller LP G8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6972300" y="2122997"/>
            <a:ext cx="2171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200" b="1" dirty="0">
                <a:solidFill>
                  <a:srgbClr val="0070C0"/>
                </a:solidFill>
              </a:rPr>
              <a:t>veröffentlichter LP+ G9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6743700" y="4985420"/>
            <a:ext cx="24701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200" b="1" dirty="0">
                <a:solidFill>
                  <a:srgbClr val="0070C0"/>
                </a:solidFill>
              </a:rPr>
              <a:t>LP+ G9</a:t>
            </a:r>
            <a:br>
              <a:rPr lang="de-DE" sz="2200" b="1" dirty="0">
                <a:solidFill>
                  <a:srgbClr val="0070C0"/>
                </a:solidFill>
              </a:rPr>
            </a:br>
            <a:r>
              <a:rPr lang="de-DE" sz="2200" b="1" dirty="0">
                <a:solidFill>
                  <a:srgbClr val="0070C0"/>
                </a:solidFill>
              </a:rPr>
              <a:t>(Verlagsentwurf)</a:t>
            </a:r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</p:spTree>
    <p:extLst>
      <p:ext uri="{BB962C8B-B14F-4D97-AF65-F5344CB8AC3E}">
        <p14:creationId xmlns:p14="http://schemas.microsoft.com/office/powerpoint/2010/main" val="2774947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1" grpId="0" animBg="1"/>
      <p:bldP spid="6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0" y="7098"/>
            <a:ext cx="9143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Übersicht vorgestellter Werkzeuge und Aufgaben</a:t>
            </a:r>
          </a:p>
        </p:txBody>
      </p:sp>
      <p:pic>
        <p:nvPicPr>
          <p:cNvPr id="1028" name="Picture 4" descr="Bildergebnis fÃ¼r snap logo berkel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886" y="3982106"/>
            <a:ext cx="1999362" cy="109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646" y="2508331"/>
            <a:ext cx="1815841" cy="1364213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784" y="5165371"/>
            <a:ext cx="3702648" cy="1204113"/>
          </a:xfrm>
          <a:prstGeom prst="rect">
            <a:avLst/>
          </a:prstGeom>
        </p:spPr>
      </p:pic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B953B699-7FCB-4399-8100-23B320907806}"/>
              </a:ext>
            </a:extLst>
          </p:cNvPr>
          <p:cNvGrpSpPr/>
          <p:nvPr/>
        </p:nvGrpSpPr>
        <p:grpSpPr>
          <a:xfrm>
            <a:off x="3395753" y="1304218"/>
            <a:ext cx="3020679" cy="1204113"/>
            <a:chOff x="2713784" y="1341871"/>
            <a:chExt cx="3335845" cy="1410841"/>
          </a:xfrm>
        </p:grpSpPr>
        <p:sp>
          <p:nvSpPr>
            <p:cNvPr id="12" name="Rechteck 11"/>
            <p:cNvSpPr/>
            <p:nvPr/>
          </p:nvSpPr>
          <p:spPr>
            <a:xfrm>
              <a:off x="5209334" y="2044826"/>
              <a:ext cx="84029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4000" b="1" dirty="0">
                  <a:solidFill>
                    <a:srgbClr val="0070C0"/>
                  </a:solidFill>
                </a:rPr>
                <a:t>3.0</a:t>
              </a:r>
            </a:p>
          </p:txBody>
        </p:sp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358CE4FD-53B5-4E05-8144-1DA699207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3784" y="1341871"/>
              <a:ext cx="2495550" cy="13144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9355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Bildergebnis fÃ¼r snap logo berkel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323" y="113348"/>
            <a:ext cx="1545872" cy="84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3822700" y="405178"/>
            <a:ext cx="149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vs.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0" y="-2330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Blocksprachen</a:t>
            </a:r>
          </a:p>
        </p:txBody>
      </p:sp>
      <p:sp>
        <p:nvSpPr>
          <p:cNvPr id="7" name="Rechteck 6"/>
          <p:cNvSpPr/>
          <p:nvPr/>
        </p:nvSpPr>
        <p:spPr>
          <a:xfrm>
            <a:off x="0" y="159535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b="1" dirty="0"/>
              <a:t>Speichern: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Download als *.sb2 Datei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Speichern in der Cloud</a:t>
            </a:r>
          </a:p>
          <a:p>
            <a:endParaRPr lang="de-DE" dirty="0"/>
          </a:p>
          <a:p>
            <a:endParaRPr lang="de-DE" dirty="0"/>
          </a:p>
          <a:p>
            <a:r>
              <a:rPr lang="de-DE" b="1" dirty="0">
                <a:solidFill>
                  <a:srgbClr val="0070C0"/>
                </a:solidFill>
              </a:rPr>
              <a:t>Zentral: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Veröffentlichen in der Cloud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/>
              <a:t>Projekte Remixen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/>
              <a:t>Community, Forum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/>
              <a:t>Nicht (ohne Weiteres) auf dem Smartphone ausführbar (Flash-basiert!)</a:t>
            </a:r>
          </a:p>
          <a:p>
            <a:pPr lvl="0"/>
            <a:endParaRPr lang="de-DE" b="1" dirty="0">
              <a:solidFill>
                <a:srgbClr val="00B050"/>
              </a:solidFill>
            </a:endParaRPr>
          </a:p>
          <a:p>
            <a:pPr lvl="0"/>
            <a:r>
              <a:rPr lang="de-DE" b="1" dirty="0">
                <a:solidFill>
                  <a:srgbClr val="00B050"/>
                </a:solidFill>
              </a:rPr>
              <a:t>Schnittstellen zur „</a:t>
            </a:r>
            <a:r>
              <a:rPr lang="de-DE" b="1" dirty="0" err="1">
                <a:solidFill>
                  <a:srgbClr val="00B050"/>
                </a:solidFill>
              </a:rPr>
              <a:t>physical</a:t>
            </a:r>
            <a:r>
              <a:rPr lang="de-DE" b="1" dirty="0">
                <a:solidFill>
                  <a:srgbClr val="00B050"/>
                </a:solidFill>
              </a:rPr>
              <a:t> </a:t>
            </a:r>
            <a:r>
              <a:rPr lang="de-DE" b="1" dirty="0" err="1">
                <a:solidFill>
                  <a:srgbClr val="00B050"/>
                </a:solidFill>
              </a:rPr>
              <a:t>world</a:t>
            </a:r>
            <a:r>
              <a:rPr lang="de-DE" b="1" dirty="0">
                <a:solidFill>
                  <a:srgbClr val="00B050"/>
                </a:solidFill>
              </a:rPr>
              <a:t>“: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err="1"/>
              <a:t>Pico</a:t>
            </a:r>
            <a:r>
              <a:rPr lang="de-DE" dirty="0"/>
              <a:t> Board</a:t>
            </a:r>
          </a:p>
        </p:txBody>
      </p:sp>
      <p:sp>
        <p:nvSpPr>
          <p:cNvPr id="8" name="Rechteck 7"/>
          <p:cNvSpPr/>
          <p:nvPr/>
        </p:nvSpPr>
        <p:spPr>
          <a:xfrm>
            <a:off x="4572000" y="1595352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b="1" dirty="0"/>
              <a:t>Speichern: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Speichern im Browser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Export als XML Datei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Speichern in der Cloud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r>
              <a:rPr lang="de-DE" b="1" dirty="0">
                <a:solidFill>
                  <a:srgbClr val="0070C0"/>
                </a:solidFill>
              </a:rPr>
              <a:t>Zentral: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Linkfreigabe via „</a:t>
            </a:r>
            <a:r>
              <a:rPr lang="de-DE" dirty="0" err="1"/>
              <a:t>share</a:t>
            </a:r>
            <a:r>
              <a:rPr lang="de-DE" dirty="0"/>
              <a:t>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weniger Spielereien; übersichtlicher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nach Speichern in der Cloud auch direkt auf Smartphone ausführbar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Möglichkeit zur Einbindung von JavaScript</a:t>
            </a:r>
          </a:p>
          <a:p>
            <a:pPr lvl="0"/>
            <a:endParaRPr lang="de-DE" b="1" dirty="0">
              <a:solidFill>
                <a:srgbClr val="00B050"/>
              </a:solidFill>
            </a:endParaRPr>
          </a:p>
          <a:p>
            <a:pPr lvl="0"/>
            <a:r>
              <a:rPr lang="de-DE" b="1" dirty="0">
                <a:solidFill>
                  <a:srgbClr val="00B050"/>
                </a:solidFill>
              </a:rPr>
              <a:t>Schnittstellen zur „</a:t>
            </a:r>
            <a:r>
              <a:rPr lang="de-DE" b="1" dirty="0" err="1">
                <a:solidFill>
                  <a:srgbClr val="00B050"/>
                </a:solidFill>
              </a:rPr>
              <a:t>physical</a:t>
            </a:r>
            <a:r>
              <a:rPr lang="de-DE" b="1" dirty="0">
                <a:solidFill>
                  <a:srgbClr val="00B050"/>
                </a:solidFill>
              </a:rPr>
              <a:t> </a:t>
            </a:r>
            <a:r>
              <a:rPr lang="de-DE" b="1" dirty="0" err="1">
                <a:solidFill>
                  <a:srgbClr val="00B050"/>
                </a:solidFill>
              </a:rPr>
              <a:t>world</a:t>
            </a:r>
            <a:r>
              <a:rPr lang="de-DE" b="1" dirty="0">
                <a:solidFill>
                  <a:srgbClr val="00B050"/>
                </a:solidFill>
              </a:rPr>
              <a:t>“: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dirty="0" err="1"/>
              <a:t>Arduino</a:t>
            </a:r>
            <a:r>
              <a:rPr lang="de-DE" dirty="0"/>
              <a:t> </a:t>
            </a:r>
            <a:r>
              <a:rPr lang="de-DE" dirty="0" err="1"/>
              <a:t>microcomputer</a:t>
            </a:r>
            <a:br>
              <a:rPr lang="de-DE" dirty="0"/>
            </a:br>
            <a:r>
              <a:rPr lang="de-DE" dirty="0"/>
              <a:t>(Snap4Arduino)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Lego </a:t>
            </a:r>
            <a:r>
              <a:rPr lang="de-DE" dirty="0" err="1"/>
              <a:t>Mindstorms</a:t>
            </a:r>
            <a:r>
              <a:rPr lang="de-DE" dirty="0"/>
              <a:t> NXT</a:t>
            </a:r>
          </a:p>
          <a:p>
            <a:pPr lvl="0"/>
            <a:endParaRPr lang="de-DE" b="1" dirty="0">
              <a:solidFill>
                <a:srgbClr val="00B050"/>
              </a:solidFill>
            </a:endParaRPr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LMU </a:t>
            </a:r>
            <a:r>
              <a:rPr lang="de-DE" dirty="0" err="1"/>
              <a:t>TdI</a:t>
            </a:r>
            <a:r>
              <a:rPr lang="de-DE" dirty="0"/>
              <a:t> 2018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89" y="0"/>
            <a:ext cx="1448511" cy="108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365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ußzeilenplatzhalt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LMU </a:t>
            </a:r>
            <a:r>
              <a:rPr lang="de-DE" dirty="0" err="1"/>
              <a:t>TdI</a:t>
            </a:r>
            <a:r>
              <a:rPr lang="de-DE" dirty="0"/>
              <a:t> 2018</a:t>
            </a: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0822"/>
            <a:ext cx="2704756" cy="1352378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950" y="1390822"/>
            <a:ext cx="6115050" cy="1386283"/>
          </a:xfrm>
          <a:prstGeom prst="rect">
            <a:avLst/>
          </a:prstGeom>
        </p:spPr>
      </p:pic>
      <p:sp>
        <p:nvSpPr>
          <p:cNvPr id="13" name="Textfeld 12"/>
          <p:cNvSpPr txBox="1"/>
          <p:nvPr/>
        </p:nvSpPr>
        <p:spPr>
          <a:xfrm>
            <a:off x="0" y="7098"/>
            <a:ext cx="9143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JS in Snap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feld 6"/>
              <p:cNvSpPr txBox="1"/>
              <p:nvPr/>
            </p:nvSpPr>
            <p:spPr>
              <a:xfrm>
                <a:off x="2587770" y="1806964"/>
                <a:ext cx="558166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sz="3000" b="0" i="1" smtClean="0">
                          <a:latin typeface="Cambria Math" panose="02040503050406030204" pitchFamily="18" charset="0"/>
                        </a:rPr>
                        <m:t>≙</m:t>
                      </m:r>
                    </m:oMath>
                  </m:oMathPara>
                </a14:m>
                <a:endParaRPr lang="de-DE" sz="3000" dirty="0"/>
              </a:p>
            </p:txBody>
          </p:sp>
        </mc:Choice>
        <mc:Fallback xmlns="">
          <p:sp>
            <p:nvSpPr>
              <p:cNvPr id="7" name="Textfeld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770" y="1806964"/>
                <a:ext cx="558166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hteck 7"/>
          <p:cNvSpPr/>
          <p:nvPr/>
        </p:nvSpPr>
        <p:spPr>
          <a:xfrm>
            <a:off x="3273287" y="3268277"/>
            <a:ext cx="20673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hlinkClick r:id="rId6"/>
              </a:rPr>
              <a:t>oder umfangreicher</a:t>
            </a:r>
            <a:endParaRPr lang="de-DE" dirty="0"/>
          </a:p>
        </p:txBody>
      </p:sp>
      <p:sp>
        <p:nvSpPr>
          <p:cNvPr id="14" name="Rechteck 13"/>
          <p:cNvSpPr/>
          <p:nvPr/>
        </p:nvSpPr>
        <p:spPr>
          <a:xfrm>
            <a:off x="3273287" y="3944115"/>
            <a:ext cx="21932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hlinkClick r:id="rId7"/>
              </a:rPr>
              <a:t>oder andersherum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15417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241300" y="0"/>
            <a:ext cx="8483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 err="1">
                <a:solidFill>
                  <a:srgbClr val="0070C0"/>
                </a:solidFill>
              </a:rPr>
              <a:t>Blockly</a:t>
            </a:r>
            <a:endParaRPr lang="de-DE" sz="4000" dirty="0">
              <a:solidFill>
                <a:srgbClr val="0070C0"/>
              </a:solidFill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84313" y="707886"/>
            <a:ext cx="846813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/>
              <a:t>Offene Bibliothek zur Integration eines blockbasierten Editors in verschiedenen Umgebungen:</a:t>
            </a:r>
          </a:p>
          <a:p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hlinkClick r:id="rId2"/>
              </a:rPr>
              <a:t>https://lab.open-roberta.org/</a:t>
            </a:r>
            <a:br>
              <a:rPr lang="de-DE" dirty="0"/>
            </a:br>
            <a:r>
              <a:rPr lang="de-DE" dirty="0"/>
              <a:t>(</a:t>
            </a:r>
            <a:r>
              <a:rPr lang="de-DE" dirty="0" err="1"/>
              <a:t>Frauenhofer</a:t>
            </a:r>
            <a:r>
              <a:rPr lang="de-DE" dirty="0"/>
              <a:t> Institut Intelligente Analyse- und Informationssysteme) </a:t>
            </a:r>
            <a:r>
              <a:rPr lang="de-DE" dirty="0">
                <a:sym typeface="Wingdings" panose="05000000000000000000" pitchFamily="2" charset="2"/>
              </a:rPr>
              <a:t></a:t>
            </a:r>
            <a:r>
              <a:rPr lang="de-DE" dirty="0"/>
              <a:t> </a:t>
            </a:r>
            <a:r>
              <a:rPr lang="de-DE" dirty="0" err="1"/>
              <a:t>Calliope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hlinkClick r:id="rId3"/>
              </a:rPr>
              <a:t>www.Code.org</a:t>
            </a:r>
            <a:r>
              <a:rPr lang="de-DE" dirty="0"/>
              <a:t> </a:t>
            </a:r>
            <a:r>
              <a:rPr lang="de-DE" dirty="0">
                <a:sym typeface="Wingdings" panose="05000000000000000000" pitchFamily="2" charset="2"/>
              </a:rPr>
              <a:t></a:t>
            </a:r>
            <a:r>
              <a:rPr lang="de-DE" dirty="0"/>
              <a:t> Hours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code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b="1" dirty="0" err="1"/>
              <a:t>BWInf</a:t>
            </a:r>
            <a:r>
              <a:rPr lang="de-DE" b="1" dirty="0"/>
              <a:t>: Jugendwettbewerb Informatik</a:t>
            </a:r>
            <a:br>
              <a:rPr lang="de-DE" b="1" dirty="0"/>
            </a:br>
            <a:r>
              <a:rPr lang="de-DE" dirty="0"/>
              <a:t>(Lernmaterialien -&gt; Einführungsaufgaben)</a:t>
            </a: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D498524-3558-482A-99DF-1E355EFFDB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4663" y="3016211"/>
            <a:ext cx="5465390" cy="348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40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241300" y="0"/>
            <a:ext cx="8483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 err="1">
                <a:solidFill>
                  <a:srgbClr val="0070C0"/>
                </a:solidFill>
              </a:rPr>
              <a:t>Blockly</a:t>
            </a:r>
            <a:endParaRPr lang="de-DE" sz="4000" dirty="0">
              <a:solidFill>
                <a:srgbClr val="0070C0"/>
              </a:solidFill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84313" y="707886"/>
            <a:ext cx="846813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/>
              <a:t>Offene Bibliothek zur Integration eines blockbasierten Editors in verschiedenen Umgebungen:</a:t>
            </a:r>
          </a:p>
          <a:p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hlinkClick r:id="rId3"/>
              </a:rPr>
              <a:t>https://lab.open-roberta.org/</a:t>
            </a:r>
            <a:br>
              <a:rPr lang="de-DE" dirty="0"/>
            </a:br>
            <a:r>
              <a:rPr lang="de-DE" dirty="0"/>
              <a:t>(</a:t>
            </a:r>
            <a:r>
              <a:rPr lang="de-DE" dirty="0" err="1"/>
              <a:t>Frauenhofer</a:t>
            </a:r>
            <a:r>
              <a:rPr lang="de-DE" dirty="0"/>
              <a:t> Institut Intelligente Analyse- und Informationssysteme) </a:t>
            </a:r>
            <a:r>
              <a:rPr lang="de-DE" dirty="0">
                <a:sym typeface="Wingdings" panose="05000000000000000000" pitchFamily="2" charset="2"/>
              </a:rPr>
              <a:t></a:t>
            </a:r>
            <a:r>
              <a:rPr lang="de-DE" dirty="0"/>
              <a:t> </a:t>
            </a:r>
            <a:r>
              <a:rPr lang="de-DE" dirty="0" err="1"/>
              <a:t>Calliope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hlinkClick r:id="rId4"/>
              </a:rPr>
              <a:t>www.Code.org</a:t>
            </a:r>
            <a:r>
              <a:rPr lang="de-DE" dirty="0"/>
              <a:t> </a:t>
            </a:r>
            <a:r>
              <a:rPr lang="de-DE" dirty="0">
                <a:sym typeface="Wingdings" panose="05000000000000000000" pitchFamily="2" charset="2"/>
              </a:rPr>
              <a:t></a:t>
            </a:r>
            <a:r>
              <a:rPr lang="de-DE" dirty="0"/>
              <a:t> Hours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code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b="1" dirty="0" err="1"/>
              <a:t>BWInf</a:t>
            </a:r>
            <a:r>
              <a:rPr lang="de-DE" b="1" dirty="0"/>
              <a:t>: Jugendwettbewerb Informatik</a:t>
            </a:r>
            <a:br>
              <a:rPr lang="de-DE" b="1" dirty="0"/>
            </a:br>
            <a:r>
              <a:rPr lang="de-DE" dirty="0"/>
              <a:t>(Lernmaterialien </a:t>
            </a:r>
            <a:r>
              <a:rPr lang="de-DE" dirty="0">
                <a:sym typeface="Wingdings" panose="05000000000000000000" pitchFamily="2" charset="2"/>
              </a:rPr>
              <a:t></a:t>
            </a:r>
            <a:r>
              <a:rPr lang="de-DE" dirty="0"/>
              <a:t> Einführungsaufgaben)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hlinkClick r:id="rId5"/>
              </a:rPr>
              <a:t>MIT App Inventor</a:t>
            </a:r>
            <a:endParaRPr lang="de-DE" dirty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</p:spTree>
    <p:extLst>
      <p:ext uri="{BB962C8B-B14F-4D97-AF65-F5344CB8AC3E}">
        <p14:creationId xmlns:p14="http://schemas.microsoft.com/office/powerpoint/2010/main" val="4243198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4113001" y="719595"/>
            <a:ext cx="3000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40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7" name="Rechteck 6"/>
          <p:cNvSpPr/>
          <p:nvPr/>
        </p:nvSpPr>
        <p:spPr>
          <a:xfrm>
            <a:off x="1171704" y="1617423"/>
            <a:ext cx="77158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Vorliegende Version ist noch nicht endgültig!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Die endgültige Version wird nach Fertigstellung unter </a:t>
            </a:r>
            <a:r>
              <a:rPr lang="de-DE" dirty="0">
                <a:hlinkClick r:id="rId2"/>
              </a:rPr>
              <a:t>www.informatikschulbuch.de</a:t>
            </a:r>
            <a:r>
              <a:rPr lang="de-DE" dirty="0"/>
              <a:t> veröffentlicht.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Kursteilnehmer können die Beta-Version per Mail anfordern unter </a:t>
            </a:r>
          </a:p>
          <a:p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6C5EDC2E-A6BC-408E-8B2F-9384755E1431}"/>
              </a:ext>
            </a:extLst>
          </p:cNvPr>
          <p:cNvGrpSpPr/>
          <p:nvPr/>
        </p:nvGrpSpPr>
        <p:grpSpPr>
          <a:xfrm>
            <a:off x="1224156" y="136524"/>
            <a:ext cx="4321557" cy="1307838"/>
            <a:chOff x="2713784" y="1341871"/>
            <a:chExt cx="4772452" cy="1532374"/>
          </a:xfrm>
        </p:grpSpPr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EFDA9E81-B8D5-46C4-8EEE-E1D45F298658}"/>
                </a:ext>
              </a:extLst>
            </p:cNvPr>
            <p:cNvSpPr/>
            <p:nvPr/>
          </p:nvSpPr>
          <p:spPr>
            <a:xfrm>
              <a:off x="5209334" y="2044826"/>
              <a:ext cx="2276902" cy="8294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4000" b="1" dirty="0">
                  <a:solidFill>
                    <a:srgbClr val="0070C0"/>
                  </a:solidFill>
                </a:rPr>
                <a:t>Karol 3.0</a:t>
              </a:r>
            </a:p>
          </p:txBody>
        </p:sp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0821FE17-23DD-48BC-A0A3-CEBC8201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13784" y="1341871"/>
              <a:ext cx="2495550" cy="1314450"/>
            </a:xfrm>
            <a:prstGeom prst="rect">
              <a:avLst/>
            </a:prstGeom>
          </p:spPr>
        </p:pic>
      </p:grpSp>
      <p:pic>
        <p:nvPicPr>
          <p:cNvPr id="4" name="Grafik 3">
            <a:extLst>
              <a:ext uri="{FF2B5EF4-FFF2-40B4-BE49-F238E27FC236}">
                <a16:creationId xmlns:a16="http://schemas.microsoft.com/office/drawing/2014/main" id="{359FB603-8050-4769-8870-C3B096FE01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8876" y="2789258"/>
            <a:ext cx="5764388" cy="47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205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4113001" y="719595"/>
            <a:ext cx="2878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4000" dirty="0">
                <a:solidFill>
                  <a:srgbClr val="0070C0"/>
                </a:solidFill>
              </a:rPr>
              <a:t> – Bewährtes</a:t>
            </a:r>
          </a:p>
        </p:txBody>
      </p:sp>
      <p:sp>
        <p:nvSpPr>
          <p:cNvPr id="7" name="Rechteck 6"/>
          <p:cNvSpPr/>
          <p:nvPr/>
        </p:nvSpPr>
        <p:spPr>
          <a:xfrm>
            <a:off x="1171704" y="1617423"/>
            <a:ext cx="7715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alte Projekte weiterhin nutzbar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Aufbau bewusst analog zu Karol 1.0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6C5EDC2E-A6BC-408E-8B2F-9384755E1431}"/>
              </a:ext>
            </a:extLst>
          </p:cNvPr>
          <p:cNvGrpSpPr/>
          <p:nvPr/>
        </p:nvGrpSpPr>
        <p:grpSpPr>
          <a:xfrm>
            <a:off x="1224156" y="136524"/>
            <a:ext cx="3020679" cy="1204113"/>
            <a:chOff x="2713784" y="1341871"/>
            <a:chExt cx="3335845" cy="1410841"/>
          </a:xfrm>
        </p:grpSpPr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EFDA9E81-B8D5-46C4-8EEE-E1D45F298658}"/>
                </a:ext>
              </a:extLst>
            </p:cNvPr>
            <p:cNvSpPr/>
            <p:nvPr/>
          </p:nvSpPr>
          <p:spPr>
            <a:xfrm>
              <a:off x="5209334" y="2044826"/>
              <a:ext cx="84029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4000" b="1" dirty="0">
                  <a:solidFill>
                    <a:srgbClr val="0070C0"/>
                  </a:solidFill>
                </a:rPr>
                <a:t>3.0</a:t>
              </a:r>
            </a:p>
          </p:txBody>
        </p:sp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0821FE17-23DD-48BC-A0A3-CEBC8201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13784" y="1341871"/>
              <a:ext cx="2495550" cy="1314450"/>
            </a:xfrm>
            <a:prstGeom prst="rect">
              <a:avLst/>
            </a:prstGeom>
          </p:spPr>
        </p:pic>
      </p:grpSp>
      <p:pic>
        <p:nvPicPr>
          <p:cNvPr id="2" name="Grafik 1">
            <a:extLst>
              <a:ext uri="{FF2B5EF4-FFF2-40B4-BE49-F238E27FC236}">
                <a16:creationId xmlns:a16="http://schemas.microsoft.com/office/drawing/2014/main" id="{7976C355-D9A5-4F45-B34F-B7D7E3EA8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791" y="2371715"/>
            <a:ext cx="6429375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03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4113001" y="719595"/>
            <a:ext cx="32614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4000" dirty="0">
                <a:solidFill>
                  <a:srgbClr val="0070C0"/>
                </a:solidFill>
              </a:rPr>
              <a:t> – Neuerungen</a:t>
            </a:r>
          </a:p>
        </p:txBody>
      </p:sp>
      <p:sp>
        <p:nvSpPr>
          <p:cNvPr id="7" name="Rechteck 6"/>
          <p:cNvSpPr/>
          <p:nvPr/>
        </p:nvSpPr>
        <p:spPr>
          <a:xfrm>
            <a:off x="1171703" y="1617423"/>
            <a:ext cx="652263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/>
              <a:t>Plattformunabhängigkeit auf der Basis von Java 1.8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/>
              <a:t>Hinlegen und </a:t>
            </a:r>
            <a:r>
              <a:rPr lang="de-DE" sz="2000" dirty="0" err="1"/>
              <a:t>MarkeSetzen</a:t>
            </a:r>
            <a:r>
              <a:rPr lang="de-DE" sz="2000" dirty="0"/>
              <a:t> alternativ mit Parameter für Farbe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/>
              <a:t>Auch bei Bedingungen Parameterwert möglich</a:t>
            </a:r>
            <a:br>
              <a:rPr lang="de-DE" sz="2000" dirty="0"/>
            </a:br>
            <a:r>
              <a:rPr lang="de-DE" sz="2000" dirty="0"/>
              <a:t>(z. B. </a:t>
            </a:r>
            <a:r>
              <a:rPr lang="de-DE" sz="2000" dirty="0" err="1"/>
              <a:t>IstZiegel</a:t>
            </a:r>
            <a:r>
              <a:rPr lang="de-DE" sz="2000" dirty="0"/>
              <a:t>(rot))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 err="1"/>
              <a:t>EndeWiederhole</a:t>
            </a:r>
            <a:r>
              <a:rPr lang="de-DE" sz="2000" dirty="0"/>
              <a:t> statt *Wiederhole etc. möglich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/>
              <a:t>Methode statt Anweisung möglich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/>
              <a:t>Struktogramm in die Zwischenablage kopieren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/>
              <a:t>Konsequente Verwendung der Punktschreibweise möglich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6C5EDC2E-A6BC-408E-8B2F-9384755E1431}"/>
              </a:ext>
            </a:extLst>
          </p:cNvPr>
          <p:cNvGrpSpPr/>
          <p:nvPr/>
        </p:nvGrpSpPr>
        <p:grpSpPr>
          <a:xfrm>
            <a:off x="1224156" y="136524"/>
            <a:ext cx="3020679" cy="1204113"/>
            <a:chOff x="2713784" y="1341871"/>
            <a:chExt cx="3335845" cy="1410841"/>
          </a:xfrm>
        </p:grpSpPr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EFDA9E81-B8D5-46C4-8EEE-E1D45F298658}"/>
                </a:ext>
              </a:extLst>
            </p:cNvPr>
            <p:cNvSpPr/>
            <p:nvPr/>
          </p:nvSpPr>
          <p:spPr>
            <a:xfrm>
              <a:off x="5209334" y="2044826"/>
              <a:ext cx="84029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4000" b="1" dirty="0">
                  <a:solidFill>
                    <a:srgbClr val="0070C0"/>
                  </a:solidFill>
                </a:rPr>
                <a:t>3.0</a:t>
              </a:r>
            </a:p>
          </p:txBody>
        </p:sp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0821FE17-23DD-48BC-A0A3-CEBC8201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13784" y="1341871"/>
              <a:ext cx="2495550" cy="13144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03349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4553143" y="136524"/>
            <a:ext cx="40815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000" dirty="0">
                <a:solidFill>
                  <a:srgbClr val="0070C0"/>
                </a:solidFill>
              </a:rPr>
              <a:t>– Warum nicht </a:t>
            </a:r>
            <a:br>
              <a:rPr lang="de-DE" sz="4000" dirty="0">
                <a:solidFill>
                  <a:srgbClr val="0070C0"/>
                </a:solidFill>
              </a:rPr>
            </a:br>
            <a:r>
              <a:rPr lang="de-DE" sz="4000" dirty="0">
                <a:solidFill>
                  <a:srgbClr val="0070C0"/>
                </a:solidFill>
              </a:rPr>
              <a:t>auch blockbasiert?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6C5EDC2E-A6BC-408E-8B2F-9384755E1431}"/>
              </a:ext>
            </a:extLst>
          </p:cNvPr>
          <p:cNvGrpSpPr/>
          <p:nvPr/>
        </p:nvGrpSpPr>
        <p:grpSpPr>
          <a:xfrm>
            <a:off x="1224156" y="136524"/>
            <a:ext cx="3020679" cy="1204113"/>
            <a:chOff x="2713784" y="1341871"/>
            <a:chExt cx="3335845" cy="1410841"/>
          </a:xfrm>
        </p:grpSpPr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EFDA9E81-B8D5-46C4-8EEE-E1D45F298658}"/>
                </a:ext>
              </a:extLst>
            </p:cNvPr>
            <p:cNvSpPr/>
            <p:nvPr/>
          </p:nvSpPr>
          <p:spPr>
            <a:xfrm>
              <a:off x="5209334" y="2044826"/>
              <a:ext cx="84029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4000" b="1" dirty="0">
                  <a:solidFill>
                    <a:srgbClr val="0070C0"/>
                  </a:solidFill>
                </a:rPr>
                <a:t>3.0</a:t>
              </a:r>
            </a:p>
          </p:txBody>
        </p:sp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0821FE17-23DD-48BC-A0A3-CEBC8201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13784" y="1341871"/>
              <a:ext cx="2495550" cy="1314450"/>
            </a:xfrm>
            <a:prstGeom prst="rect">
              <a:avLst/>
            </a:prstGeom>
          </p:spPr>
        </p:pic>
      </p:grpSp>
      <p:pic>
        <p:nvPicPr>
          <p:cNvPr id="2" name="Grafik 1">
            <a:extLst>
              <a:ext uri="{FF2B5EF4-FFF2-40B4-BE49-F238E27FC236}">
                <a16:creationId xmlns:a16="http://schemas.microsoft.com/office/drawing/2014/main" id="{A7136382-BA20-49E0-9B60-FBF671C5C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156" y="2016249"/>
            <a:ext cx="6657975" cy="410527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674C12B-F457-47A0-9C31-FF778CBAA8BA}"/>
              </a:ext>
            </a:extLst>
          </p:cNvPr>
          <p:cNvSpPr txBox="1"/>
          <p:nvPr/>
        </p:nvSpPr>
        <p:spPr>
          <a:xfrm>
            <a:off x="0" y="3068422"/>
            <a:ext cx="40478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(Bild aus Umfrage)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Umgang mit Tastatur und Maus  als nicht mehr selbstverständliche Basiskompetenz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Vorbereitung auf 10. </a:t>
            </a:r>
            <a:r>
              <a:rPr lang="de-DE" dirty="0" err="1"/>
              <a:t>Jgst</a:t>
            </a:r>
            <a:r>
              <a:rPr lang="de-DE" dirty="0"/>
              <a:t> ff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F28047A9-C773-440B-8CA3-8DAB7926580B}"/>
              </a:ext>
            </a:extLst>
          </p:cNvPr>
          <p:cNvSpPr txBox="1"/>
          <p:nvPr/>
        </p:nvSpPr>
        <p:spPr>
          <a:xfrm>
            <a:off x="603115" y="6150805"/>
            <a:ext cx="6160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Aus Urheberrechtsgründen können hier Bilder aus dem Vortrag </a:t>
            </a:r>
          </a:p>
          <a:p>
            <a:r>
              <a:rPr lang="de-DE" dirty="0"/>
              <a:t>Teilweise nicht veröffentlicht werden!</a:t>
            </a:r>
          </a:p>
        </p:txBody>
      </p:sp>
    </p:spTree>
    <p:extLst>
      <p:ext uri="{BB962C8B-B14F-4D97-AF65-F5344CB8AC3E}">
        <p14:creationId xmlns:p14="http://schemas.microsoft.com/office/powerpoint/2010/main" val="359626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3644900" y="723900"/>
            <a:ext cx="149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vs.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4997450" y="723900"/>
            <a:ext cx="3371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Blocksprachen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2" name="Rechteck 1"/>
          <p:cNvSpPr/>
          <p:nvPr/>
        </p:nvSpPr>
        <p:spPr>
          <a:xfrm>
            <a:off x="4737652" y="1688983"/>
            <a:ext cx="4406348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Programmierung nach Baukastenprinzip</a:t>
            </a:r>
            <a:b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keine Tippfehler/Syntaxfehler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Motivation u. U. höher, schnell schöne kreative Programme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eher offene Projekte</a:t>
            </a:r>
          </a:p>
        </p:txBody>
      </p:sp>
      <p:sp>
        <p:nvSpPr>
          <p:cNvPr id="7" name="Rechteck 6"/>
          <p:cNvSpPr/>
          <p:nvPr/>
        </p:nvSpPr>
        <p:spPr>
          <a:xfrm>
            <a:off x="0" y="1688983"/>
            <a:ext cx="4572000" cy="29647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Quelltext muss eigenständig strukturiert werden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Editor mit Syntaxhervorhebung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Arbeiten mit der Tastatur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Struktogramme sind integriert – Abläufe können </a:t>
            </a:r>
            <a:r>
              <a:rPr lang="de-DE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auf’s</a:t>
            </a: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Wesentliche reduziert werden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zielgerichteteres Arbeiten: Endzustand oft klar definiert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D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0821FE17-23DD-48BC-A0A3-CEBC82017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543" y="162977"/>
            <a:ext cx="2259774" cy="112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201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3644900" y="723900"/>
            <a:ext cx="149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vs.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4997450" y="723900"/>
            <a:ext cx="3371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Blocksprachen</a:t>
            </a:r>
          </a:p>
        </p:txBody>
      </p:sp>
      <p:sp>
        <p:nvSpPr>
          <p:cNvPr id="8" name="Rechteck 7"/>
          <p:cNvSpPr/>
          <p:nvPr/>
        </p:nvSpPr>
        <p:spPr>
          <a:xfrm>
            <a:off x="317500" y="1607235"/>
            <a:ext cx="84201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dirty="0" err="1">
                <a:hlinkClick r:id="rId3"/>
              </a:rPr>
              <a:t>Pong</a:t>
            </a:r>
            <a:endParaRPr lang="de-DE" dirty="0"/>
          </a:p>
          <a:p>
            <a:endParaRPr lang="de-DE" dirty="0"/>
          </a:p>
          <a:p>
            <a:pPr algn="ctr"/>
            <a:r>
              <a:rPr lang="de-DE" sz="2200" dirty="0">
                <a:solidFill>
                  <a:srgbClr val="FF0000"/>
                </a:solidFill>
              </a:rPr>
              <a:t>Vorsicht mit Objektkommunikation</a:t>
            </a:r>
          </a:p>
          <a:p>
            <a:pPr algn="ctr"/>
            <a:r>
              <a:rPr lang="de-DE" sz="2200" dirty="0">
                <a:solidFill>
                  <a:srgbClr val="FF0000"/>
                </a:solidFill>
              </a:rPr>
              <a:t>– Lehrplan fordert reine Algorithmik!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grpSp>
        <p:nvGrpSpPr>
          <p:cNvPr id="7" name="Gruppieren 6"/>
          <p:cNvGrpSpPr/>
          <p:nvPr/>
        </p:nvGrpSpPr>
        <p:grpSpPr>
          <a:xfrm>
            <a:off x="500857" y="2930674"/>
            <a:ext cx="8363743" cy="1660979"/>
            <a:chOff x="735806" y="3402007"/>
            <a:chExt cx="8363743" cy="1660979"/>
          </a:xfrm>
        </p:grpSpPr>
        <p:sp>
          <p:nvSpPr>
            <p:cNvPr id="5" name="Rechteck 4"/>
            <p:cNvSpPr/>
            <p:nvPr/>
          </p:nvSpPr>
          <p:spPr>
            <a:xfrm>
              <a:off x="735806" y="3499895"/>
              <a:ext cx="3916363" cy="3886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07000"/>
                </a:lnSpc>
                <a:spcAft>
                  <a:spcPts val="800"/>
                </a:spcAft>
              </a:pPr>
              <a:r>
                <a:rPr lang="de-DE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In einem Objekt „Sende“:</a:t>
              </a:r>
            </a:p>
          </p:txBody>
        </p:sp>
        <p:sp>
          <p:nvSpPr>
            <p:cNvPr id="13" name="Rechteck 12"/>
            <p:cNvSpPr/>
            <p:nvPr/>
          </p:nvSpPr>
          <p:spPr>
            <a:xfrm>
              <a:off x="4962524" y="3402007"/>
              <a:ext cx="4137025" cy="6850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07000"/>
                </a:lnSpc>
                <a:spcAft>
                  <a:spcPts val="800"/>
                </a:spcAft>
              </a:pPr>
              <a:r>
                <a:rPr lang="de-DE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Im anderen Objekt</a:t>
              </a:r>
              <a:br>
                <a:rPr lang="de-DE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de-DE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„Wenn ich Nachricht 1 empfange“:</a:t>
              </a:r>
            </a:p>
          </p:txBody>
        </p:sp>
        <p:pic>
          <p:nvPicPr>
            <p:cNvPr id="14" name="Grafik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62525" y="4053336"/>
              <a:ext cx="4038600" cy="1009650"/>
            </a:xfrm>
            <a:prstGeom prst="rect">
              <a:avLst/>
            </a:prstGeom>
          </p:spPr>
        </p:pic>
        <p:pic>
          <p:nvPicPr>
            <p:cNvPr id="15" name="Grafik 1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30263" y="4087066"/>
              <a:ext cx="3295650" cy="800100"/>
            </a:xfrm>
            <a:prstGeom prst="rect">
              <a:avLst/>
            </a:prstGeom>
          </p:spPr>
        </p:pic>
      </p:grpSp>
      <p:sp>
        <p:nvSpPr>
          <p:cNvPr id="16" name="Rechteck 15"/>
          <p:cNvSpPr/>
          <p:nvPr/>
        </p:nvSpPr>
        <p:spPr>
          <a:xfrm>
            <a:off x="425450" y="4538188"/>
            <a:ext cx="8439150" cy="886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de-DE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„Multitasking und Ereignissteuerung sind [bei </a:t>
            </a:r>
            <a:r>
              <a:rPr lang="de-DE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Scratch</a:t>
            </a:r>
            <a:r>
              <a:rPr lang="de-DE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] selbstverständliche Konzepte, die vom Programmier-Anfänger nebenbei erfasst werden.“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de-DE" sz="600" dirty="0">
                <a:hlinkClick r:id="rId6"/>
              </a:rPr>
              <a:t>https://scratch-dach.info/wiki/Scratch#Werte_und_Variablen</a:t>
            </a:r>
            <a:endParaRPr lang="de-D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0821FE17-23DD-48BC-A0A3-CEBC82017F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1543" y="162977"/>
            <a:ext cx="2259774" cy="1121846"/>
          </a:xfrm>
          <a:prstGeom prst="rect">
            <a:avLst/>
          </a:prstGeom>
        </p:spPr>
      </p:pic>
      <p:sp>
        <p:nvSpPr>
          <p:cNvPr id="2" name="Rechteck 1"/>
          <p:cNvSpPr/>
          <p:nvPr/>
        </p:nvSpPr>
        <p:spPr>
          <a:xfrm>
            <a:off x="2908115" y="5849947"/>
            <a:ext cx="3327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dirty="0" err="1">
                <a:hlinkClick r:id="rId8"/>
              </a:rPr>
              <a:t>Pong</a:t>
            </a:r>
            <a:r>
              <a:rPr lang="de-DE" dirty="0">
                <a:hlinkClick r:id="rId8"/>
              </a:rPr>
              <a:t> ohne Objektkommunikation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0740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2531327" y="8748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dirty="0"/>
              <a:t>Allgemeine Einstiege ohne Programmiersprachenbezug</a:t>
            </a: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4" name="Rechteck 3"/>
          <p:cNvSpPr/>
          <p:nvPr/>
        </p:nvSpPr>
        <p:spPr>
          <a:xfrm>
            <a:off x="241300" y="0"/>
            <a:ext cx="8483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Vorgehen im Buch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8103347-ECB1-4E0E-B2C3-5DA5A7FC4763}"/>
              </a:ext>
            </a:extLst>
          </p:cNvPr>
          <p:cNvSpPr txBox="1"/>
          <p:nvPr/>
        </p:nvSpPr>
        <p:spPr>
          <a:xfrm>
            <a:off x="1712068" y="1673157"/>
            <a:ext cx="6160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Aus Urheberrechtsgründen können hier Bilder aus dem Vortrag </a:t>
            </a:r>
          </a:p>
          <a:p>
            <a:r>
              <a:rPr lang="de-DE" dirty="0"/>
              <a:t>nicht veröffentlicht werden!</a:t>
            </a:r>
          </a:p>
        </p:txBody>
      </p:sp>
    </p:spTree>
    <p:extLst>
      <p:ext uri="{BB962C8B-B14F-4D97-AF65-F5344CB8AC3E}">
        <p14:creationId xmlns:p14="http://schemas.microsoft.com/office/powerpoint/2010/main" val="132503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2531327" y="8748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dirty="0"/>
              <a:t>Programmiersprachensalat</a:t>
            </a: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4" name="Rechteck 3"/>
          <p:cNvSpPr/>
          <p:nvPr/>
        </p:nvSpPr>
        <p:spPr>
          <a:xfrm>
            <a:off x="241300" y="0"/>
            <a:ext cx="8483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Vorgehen im Buch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EC1F6FF-E4CF-454A-A29E-E1190BFC10E5}"/>
              </a:ext>
            </a:extLst>
          </p:cNvPr>
          <p:cNvSpPr txBox="1"/>
          <p:nvPr/>
        </p:nvSpPr>
        <p:spPr>
          <a:xfrm>
            <a:off x="1712068" y="1673157"/>
            <a:ext cx="6160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Aus Urheberrechtsgründen können hier Bilder aus dem Vortrag </a:t>
            </a:r>
          </a:p>
          <a:p>
            <a:r>
              <a:rPr lang="de-DE" dirty="0"/>
              <a:t>nicht veröffentlicht werden!</a:t>
            </a:r>
          </a:p>
        </p:txBody>
      </p:sp>
    </p:spTree>
    <p:extLst>
      <p:ext uri="{BB962C8B-B14F-4D97-AF65-F5344CB8AC3E}">
        <p14:creationId xmlns:p14="http://schemas.microsoft.com/office/powerpoint/2010/main" val="32501985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2531327" y="8748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dirty="0"/>
              <a:t>Allgemeine und Sprachbezogene Aufgaben</a:t>
            </a: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4" name="Rechteck 3"/>
          <p:cNvSpPr/>
          <p:nvPr/>
        </p:nvSpPr>
        <p:spPr>
          <a:xfrm>
            <a:off x="241300" y="0"/>
            <a:ext cx="8483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Vorgehen im Buch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CF01D674-4472-4F61-A7D3-2A59EBD24D9E}"/>
              </a:ext>
            </a:extLst>
          </p:cNvPr>
          <p:cNvSpPr txBox="1"/>
          <p:nvPr/>
        </p:nvSpPr>
        <p:spPr>
          <a:xfrm>
            <a:off x="1712068" y="1673157"/>
            <a:ext cx="6160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Aus Urheberrechtsgründen können hier Bilder aus dem Vortrag </a:t>
            </a:r>
          </a:p>
          <a:p>
            <a:r>
              <a:rPr lang="de-DE" dirty="0"/>
              <a:t>nicht veröffentlicht werden!</a:t>
            </a:r>
          </a:p>
        </p:txBody>
      </p:sp>
    </p:spTree>
    <p:extLst>
      <p:ext uri="{BB962C8B-B14F-4D97-AF65-F5344CB8AC3E}">
        <p14:creationId xmlns:p14="http://schemas.microsoft.com/office/powerpoint/2010/main" val="4567657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LMU TdI 2018</a:t>
            </a:r>
          </a:p>
        </p:txBody>
      </p:sp>
      <p:sp>
        <p:nvSpPr>
          <p:cNvPr id="4" name="Rechteck 3"/>
          <p:cNvSpPr/>
          <p:nvPr/>
        </p:nvSpPr>
        <p:spPr>
          <a:xfrm>
            <a:off x="330200" y="603414"/>
            <a:ext cx="84836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4000" dirty="0">
                <a:solidFill>
                  <a:srgbClr val="0070C0"/>
                </a:solidFill>
              </a:rPr>
              <a:t>Arbeitsaufträge</a:t>
            </a:r>
          </a:p>
          <a:p>
            <a:pPr algn="ctr"/>
            <a:r>
              <a:rPr lang="de-DE" sz="3000" dirty="0">
                <a:solidFill>
                  <a:srgbClr val="0070C0"/>
                </a:solidFill>
              </a:rPr>
              <a:t>(1 Std.)</a:t>
            </a:r>
          </a:p>
        </p:txBody>
      </p:sp>
      <p:pic>
        <p:nvPicPr>
          <p:cNvPr id="5" name="Picture 4" descr="Bildergebnis fÃ¼r snap logo berkel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805" y="2947842"/>
            <a:ext cx="1999362" cy="109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095" y="735243"/>
            <a:ext cx="1815841" cy="1364213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017" y="3162659"/>
            <a:ext cx="3702648" cy="1204113"/>
          </a:xfrm>
          <a:prstGeom prst="rect">
            <a:avLst/>
          </a:prstGeom>
        </p:spPr>
      </p:pic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B953B699-7FCB-4399-8100-23B320907806}"/>
              </a:ext>
            </a:extLst>
          </p:cNvPr>
          <p:cNvGrpSpPr/>
          <p:nvPr/>
        </p:nvGrpSpPr>
        <p:grpSpPr>
          <a:xfrm>
            <a:off x="596261" y="1594178"/>
            <a:ext cx="3020679" cy="1204113"/>
            <a:chOff x="2713784" y="1341871"/>
            <a:chExt cx="3335845" cy="1410841"/>
          </a:xfrm>
        </p:grpSpPr>
        <p:sp>
          <p:nvSpPr>
            <p:cNvPr id="9" name="Rechteck 8"/>
            <p:cNvSpPr/>
            <p:nvPr/>
          </p:nvSpPr>
          <p:spPr>
            <a:xfrm>
              <a:off x="5209334" y="2044826"/>
              <a:ext cx="84029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4000" b="1" dirty="0">
                  <a:solidFill>
                    <a:srgbClr val="0070C0"/>
                  </a:solidFill>
                </a:rPr>
                <a:t>3.0</a:t>
              </a:r>
            </a:p>
          </p:txBody>
        </p:sp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358CE4FD-53B5-4E05-8144-1DA699207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13784" y="1341871"/>
              <a:ext cx="2495550" cy="1314450"/>
            </a:xfrm>
            <a:prstGeom prst="rect">
              <a:avLst/>
            </a:prstGeom>
          </p:spPr>
        </p:pic>
      </p:grpSp>
      <p:pic>
        <p:nvPicPr>
          <p:cNvPr id="13" name="Grafik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072" y="4810907"/>
            <a:ext cx="2780952" cy="1307936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1" y="4385682"/>
            <a:ext cx="2438466" cy="243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51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dirty="0" smtClean="0"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741</Words>
  <Application>Microsoft Office PowerPoint</Application>
  <PresentationFormat>Bildschirmpräsentation (4:3)</PresentationFormat>
  <Paragraphs>208</Paragraphs>
  <Slides>20</Slides>
  <Notes>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9" baseType="lpstr">
      <vt:lpstr>Arial</vt:lpstr>
      <vt:lpstr>Calibri</vt:lpstr>
      <vt:lpstr>Calibri Light</vt:lpstr>
      <vt:lpstr>Cambria Math</vt:lpstr>
      <vt:lpstr>Courier New</vt:lpstr>
      <vt:lpstr>Symbol</vt:lpstr>
      <vt:lpstr>Times New Roman</vt:lpstr>
      <vt:lpstr>Wingdings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Johannes Neumeyer</dc:creator>
  <cp:lastModifiedBy>Klaus Reinold</cp:lastModifiedBy>
  <cp:revision>46</cp:revision>
  <dcterms:created xsi:type="dcterms:W3CDTF">2018-07-01T17:22:38Z</dcterms:created>
  <dcterms:modified xsi:type="dcterms:W3CDTF">2018-07-09T16:31:31Z</dcterms:modified>
</cp:coreProperties>
</file>